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</p:sldMasterIdLst>
  <p:handoutMasterIdLst>
    <p:handoutMasterId r:id="rId5"/>
  </p:handoutMasterIdLst>
  <p:sldIdLst>
    <p:sldId id="265" r:id="rId3"/>
    <p:sldId id="264" r:id="rId4"/>
  </p:sldIdLst>
  <p:sldSz cx="6858000" cy="9906000" type="A4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56324C"/>
    <a:srgbClr val="701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168" y="560"/>
      </p:cViewPr>
      <p:guideLst>
        <p:guide orient="horz" pos="3120"/>
        <p:guide pos="216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B0C4C1D1-FD09-4C99-9ADE-BBC845340A1A}" type="datetime1">
              <a:rPr lang="en-GB"/>
              <a:pPr/>
              <a:t>02/09/2014</a:t>
            </a:fld>
            <a:endParaRPr lang="en-GB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003687B7-C1B4-4B0F-9F11-D04D9A851C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53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1504-2019-40CD-B22E-38FB5B8099C9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2BF33-3694-4841-AABB-B7568B83BA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0E52-A584-4DF1-96C8-C659BF7E8043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E40A-D3B7-4E13-A454-B8AE25E0D7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3FF0-42A4-49D7-ABD7-A894C32AA346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6D57-29AA-4331-937A-9728ECF182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0930-A867-4DBA-8F85-FE5690622406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E151-CFCD-458E-86AC-D0EA83A9B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B12C5-0BCF-41D7-AC8E-549C7081BCEB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A6DF-3C8C-4485-B7AD-F33BC60EC8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77A18-1C67-4D05-BB47-CF99BA944244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846A-D8B4-4796-98B4-E1BC642C9B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E381-8265-40FF-8998-24A0EF4F585B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A96A-5E93-45F9-90EE-A93A555CCB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8AF6-EA2D-406F-A28B-E6FEEF8ABBD6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6CCC1-59E9-4F64-9808-861BF6585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F232-E5E5-4DAF-B3B0-0C468A6D7027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7702-51DF-4A15-8961-45672B210D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6695-230F-43F5-9048-60C2EBB4B26E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8E20-A69D-4C51-ADF8-5570AE572E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830FB-53FF-4ED9-94FE-B5E1BF182BBB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4444-3536-41E5-8357-EB750AA0D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58000" cy="97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325438" y="2066925"/>
            <a:ext cx="4241800" cy="0"/>
          </a:xfrm>
          <a:prstGeom prst="line">
            <a:avLst/>
          </a:prstGeom>
          <a:noFill/>
          <a:ln w="9525">
            <a:solidFill>
              <a:srgbClr val="214B68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+mn-cs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581650" y="1531938"/>
            <a:ext cx="13033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839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839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0" hangingPunct="0">
              <a:defRPr/>
            </a:pPr>
            <a:r>
              <a:rPr lang="de-DE" sz="1100" dirty="0" smtClean="0">
                <a:solidFill>
                  <a:schemeClr val="folHlink"/>
                </a:solidFill>
                <a:cs typeface="+mn-cs"/>
              </a:rPr>
              <a:t>www.cost.eu/fa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folHlink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842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22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479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36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94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51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4519A34-1F7D-41C8-ACDE-52837050A784}" type="datetimeFigureOut">
              <a:rPr lang="en-GB"/>
              <a:pPr>
                <a:defRPr/>
              </a:pPr>
              <a:t>02/09/2014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D501060-2E64-4E79-A8AA-18315CE5FE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079" name="Bild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858000" cy="97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_ponte@cephalopodresearch.org" TargetMode="External"/><Relationship Id="rId4" Type="http://schemas.openxmlformats.org/officeDocument/2006/relationships/hyperlink" Target="mailto:ioanna.stavridou@cost.eu" TargetMode="External"/><Relationship Id="rId5" Type="http://schemas.openxmlformats.org/officeDocument/2006/relationships/hyperlink" Target="http://www.cephsinaction.org/" TargetMode="External"/><Relationship Id="rId6" Type="http://schemas.openxmlformats.org/officeDocument/2006/relationships/hyperlink" Target="http://www.cost.eu/fa" TargetMode="Externa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uabt.com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visualsonic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0350" y="2227263"/>
            <a:ext cx="438626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204788" eaLnBrk="0" hangingPunct="0">
              <a:lnSpc>
                <a:spcPts val="2500"/>
              </a:lnSpc>
            </a:pPr>
            <a:r>
              <a:rPr lang="en-US" sz="1800" dirty="0">
                <a:solidFill>
                  <a:schemeClr val="tx2"/>
                </a:solidFill>
              </a:rPr>
              <a:t>A network for improvement of cephalopod welfare husbandry in research, aquaculture and fisheries (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Cephs</a:t>
            </a:r>
            <a:r>
              <a:rPr lang="en-US" sz="18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</a:t>
            </a:r>
            <a:r>
              <a:rPr 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Action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  <a:endParaRPr lang="en-US" sz="1500" dirty="0">
              <a:solidFill>
                <a:srgbClr val="56324C"/>
              </a:solidFill>
            </a:endParaRPr>
          </a:p>
        </p:txBody>
      </p:sp>
      <p:pic>
        <p:nvPicPr>
          <p:cNvPr id="16386" name="Bild 3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8513" y="1743075"/>
            <a:ext cx="7921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5438" y="1858963"/>
            <a:ext cx="4241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204788" eaLnBrk="0" hangingPunct="0">
              <a:lnSpc>
                <a:spcPts val="1375"/>
              </a:lnSpc>
              <a:spcBef>
                <a:spcPts val="738"/>
              </a:spcBef>
            </a:pPr>
            <a:r>
              <a:rPr lang="en-US" sz="1300">
                <a:solidFill>
                  <a:schemeClr val="hlink"/>
                </a:solidFill>
              </a:rPr>
              <a:t>COST Action no. FA1301</a:t>
            </a:r>
            <a:endParaRPr lang="en-US" sz="11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3200" y="3885182"/>
            <a:ext cx="4378325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65330" bIns="0"/>
          <a:lstStyle/>
          <a:p>
            <a:pPr marL="174625" defTabSz="204788" eaLnBrk="0" hangingPunct="0">
              <a:lnSpc>
                <a:spcPts val="2000"/>
              </a:lnSpc>
              <a:spcBef>
                <a:spcPts val="1600"/>
              </a:spcBef>
              <a:tabLst>
                <a:tab pos="957263" algn="l"/>
              </a:tabLst>
            </a:pPr>
            <a:r>
              <a:rPr lang="en-US" sz="1600" dirty="0" smtClean="0">
                <a:solidFill>
                  <a:schemeClr val="folHlink"/>
                </a:solidFill>
              </a:rPr>
              <a:t>Objectives</a:t>
            </a:r>
            <a:endParaRPr lang="en-US" sz="1300" dirty="0"/>
          </a:p>
          <a:p>
            <a:pPr marL="174625" defTabSz="204788" eaLnBrk="0" hangingPunct="0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300" dirty="0" smtClean="0"/>
              <a:t> Implement </a:t>
            </a:r>
            <a:r>
              <a:rPr lang="en-US" sz="1300" dirty="0"/>
              <a:t>general guidelines and experimental practices for cephalopods; accumulate data to improve and refine codes of practice for the use of cephalopods in research</a:t>
            </a:r>
          </a:p>
          <a:p>
            <a:pPr marL="174625" defTabSz="204788" eaLnBrk="0" hangingPunct="0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 Improvement </a:t>
            </a:r>
            <a:r>
              <a:rPr lang="en-US" sz="1300" dirty="0">
                <a:solidFill>
                  <a:srgbClr val="000000"/>
                </a:solidFill>
              </a:rPr>
              <a:t>of species-specific best practices and development  of new technologies, including not-invasive approaches to improve research on cephalopods welfare</a:t>
            </a:r>
          </a:p>
          <a:p>
            <a:pPr marL="174625" defTabSz="204788" eaLnBrk="0" hangingPunct="0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 Development </a:t>
            </a:r>
            <a:r>
              <a:rPr lang="en-US" sz="1300" dirty="0">
                <a:solidFill>
                  <a:srgbClr val="000000"/>
                </a:solidFill>
              </a:rPr>
              <a:t>of new technologies and experimental approaches to promote the 3Rs principle</a:t>
            </a:r>
          </a:p>
          <a:p>
            <a:pPr marL="174625" defTabSz="204788" eaLnBrk="0" hangingPunct="0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300" i="1" dirty="0" smtClean="0"/>
              <a:t> </a:t>
            </a:r>
            <a:r>
              <a:rPr lang="en-US" sz="1300" dirty="0" smtClean="0"/>
              <a:t>Coordination </a:t>
            </a:r>
            <a:r>
              <a:rPr lang="en-US" sz="1300" dirty="0"/>
              <a:t>of on-going </a:t>
            </a:r>
            <a:r>
              <a:rPr lang="en-US" sz="1300" dirty="0" smtClean="0"/>
              <a:t>national </a:t>
            </a:r>
            <a:r>
              <a:rPr lang="en-US" sz="1300" dirty="0"/>
              <a:t>research projects and new proposals (</a:t>
            </a:r>
            <a:r>
              <a:rPr lang="en-US" sz="1300" dirty="0" err="1"/>
              <a:t>CoRP</a:t>
            </a:r>
            <a:r>
              <a:rPr lang="en-US" sz="1300" dirty="0"/>
              <a:t>)</a:t>
            </a:r>
          </a:p>
          <a:p>
            <a:pPr marL="174625" defTabSz="204788" eaLnBrk="0" hangingPunct="0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300" dirty="0"/>
              <a:t>Provide proper training on experimental practices, procedures also to facilitate </a:t>
            </a:r>
            <a:r>
              <a:rPr lang="en-US" sz="1300" dirty="0" smtClean="0"/>
              <a:t>Dissemination</a:t>
            </a:r>
          </a:p>
          <a:p>
            <a:pPr marL="174625" defTabSz="204788" eaLnBrk="0" hangingPunct="0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Clr>
                <a:srgbClr val="DB5926"/>
              </a:buClr>
              <a:tabLst>
                <a:tab pos="957263" algn="l"/>
              </a:tabLst>
            </a:pPr>
            <a:endParaRPr lang="en-US" sz="1300" dirty="0" smtClean="0"/>
          </a:p>
          <a:p>
            <a:pPr marL="174625" algn="ctr" defTabSz="204788" eaLnBrk="0" hangingPunct="0">
              <a:spcBef>
                <a:spcPts val="0"/>
              </a:spcBef>
              <a:spcAft>
                <a:spcPts val="0"/>
              </a:spcAft>
              <a:buClr>
                <a:srgbClr val="DB5926"/>
              </a:buClr>
              <a:tabLst>
                <a:tab pos="957263" algn="l"/>
              </a:tabLst>
            </a:pPr>
            <a:r>
              <a:rPr lang="en-US" sz="1600" b="1" dirty="0">
                <a:solidFill>
                  <a:srgbClr val="953C19"/>
                </a:solidFill>
              </a:rPr>
              <a:t>The goal of </a:t>
            </a:r>
            <a:r>
              <a:rPr lang="en-US" sz="1600" b="1" dirty="0" err="1">
                <a:solidFill>
                  <a:srgbClr val="953C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Cephs</a:t>
            </a:r>
            <a:r>
              <a:rPr lang="en-US" sz="1600" b="1" i="1" dirty="0" err="1">
                <a:solidFill>
                  <a:srgbClr val="953C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</a:t>
            </a:r>
            <a:r>
              <a:rPr lang="en-US" sz="1600" b="1" dirty="0" err="1">
                <a:solidFill>
                  <a:srgbClr val="953C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Action</a:t>
            </a:r>
            <a:r>
              <a:rPr lang="en-US" sz="1600" b="1" dirty="0">
                <a:solidFill>
                  <a:srgbClr val="953C19"/>
                </a:solidFill>
              </a:rPr>
              <a:t> is to facilitate scientific cooperation and dissemination of knowledge to promote </a:t>
            </a:r>
            <a:endParaRPr lang="en-US" sz="1600" b="1" dirty="0" smtClean="0">
              <a:solidFill>
                <a:srgbClr val="953C19"/>
              </a:solidFill>
            </a:endParaRPr>
          </a:p>
          <a:p>
            <a:pPr marL="174625" algn="ctr" defTabSz="204788" eaLnBrk="0" hangingPunct="0">
              <a:spcBef>
                <a:spcPts val="0"/>
              </a:spcBef>
              <a:spcAft>
                <a:spcPts val="0"/>
              </a:spcAft>
              <a:buClr>
                <a:srgbClr val="DB5926"/>
              </a:buClr>
              <a:tabLst>
                <a:tab pos="957263" algn="l"/>
              </a:tabLst>
            </a:pPr>
            <a:r>
              <a:rPr lang="en-US" sz="1600" b="1" dirty="0" smtClean="0">
                <a:solidFill>
                  <a:srgbClr val="953C19"/>
                </a:solidFill>
              </a:rPr>
              <a:t>multi-disciplinary </a:t>
            </a:r>
            <a:r>
              <a:rPr lang="en-US" sz="1600" b="1" dirty="0">
                <a:solidFill>
                  <a:srgbClr val="953C19"/>
                </a:solidFill>
              </a:rPr>
              <a:t>research on cephalopods biology</a:t>
            </a:r>
            <a:endParaRPr lang="en-US" sz="1600" dirty="0" smtClean="0"/>
          </a:p>
          <a:p>
            <a:pPr marL="174625" algn="ctr" defTabSz="204788">
              <a:tabLst>
                <a:tab pos="957263" algn="l"/>
              </a:tabLst>
            </a:pPr>
            <a:endParaRPr lang="en-US" sz="1500" b="1" dirty="0" smtClean="0">
              <a:solidFill>
                <a:srgbClr val="953C19"/>
              </a:solidFill>
            </a:endParaRPr>
          </a:p>
          <a:p>
            <a:pPr marL="174625" algn="ctr" defTabSz="204788">
              <a:tabLst>
                <a:tab pos="957263" algn="l"/>
              </a:tabLst>
            </a:pPr>
            <a:endParaRPr lang="it-IT" sz="1500" b="1" dirty="0">
              <a:solidFill>
                <a:srgbClr val="953C19"/>
              </a:solidFill>
            </a:endParaRPr>
          </a:p>
          <a:p>
            <a:pPr marL="174625" defTabSz="204788" eaLnBrk="0" hangingPunct="0">
              <a:lnSpc>
                <a:spcPts val="13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endParaRPr lang="en-US" sz="1000" dirty="0">
              <a:solidFill>
                <a:srgbClr val="953C19"/>
              </a:solidFill>
            </a:endParaRPr>
          </a:p>
          <a:p>
            <a:pPr marL="174625" defTabSz="204788">
              <a:tabLst>
                <a:tab pos="957263" algn="l"/>
              </a:tabLst>
            </a:pPr>
            <a:r>
              <a:rPr lang="en-US" sz="1000" dirty="0">
                <a:latin typeface="Calibri" pitchFamily="34" charset="0"/>
              </a:rPr>
              <a:t>
</a:t>
            </a:r>
          </a:p>
          <a:p>
            <a:pPr marL="174625" defTabSz="204788">
              <a:tabLst>
                <a:tab pos="957263" algn="l"/>
              </a:tabLst>
            </a:pPr>
            <a:r>
              <a:rPr lang="en-US" sz="1000" dirty="0">
                <a:latin typeface="Calibri" pitchFamily="34" charset="0"/>
              </a:rPr>
              <a:t>
 </a:t>
            </a:r>
            <a:r>
              <a:rPr lang="en-US" sz="1000" dirty="0"/>
              <a:t>
</a:t>
            </a:r>
          </a:p>
          <a:p>
            <a:pPr marL="174625" defTabSz="204788">
              <a:tabLst>
                <a:tab pos="957263" algn="l"/>
              </a:tabLst>
            </a:pPr>
            <a:r>
              <a:rPr lang="en-US" sz="1000" dirty="0"/>
              <a:t>
</a:t>
            </a:r>
          </a:p>
          <a:p>
            <a:pPr marL="174625" defTabSz="204788" eaLnBrk="0" hangingPunct="0">
              <a:lnSpc>
                <a:spcPts val="13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endParaRPr lang="en-US" sz="1000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894263" y="3952875"/>
            <a:ext cx="1795462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204788" eaLnBrk="0" hangingPunct="0">
              <a:lnSpc>
                <a:spcPts val="1375"/>
              </a:lnSpc>
            </a:pPr>
            <a:r>
              <a:rPr lang="de-DE" sz="1100" b="1" dirty="0" err="1">
                <a:solidFill>
                  <a:schemeClr val="tx2"/>
                </a:solidFill>
              </a:rPr>
              <a:t>Contact</a:t>
            </a:r>
            <a:r>
              <a:rPr lang="de-DE" sz="1100" b="1" dirty="0">
                <a:solidFill>
                  <a:schemeClr val="tx2"/>
                </a:solidFill>
              </a:rPr>
              <a:t> </a:t>
            </a:r>
            <a:r>
              <a:rPr lang="de-DE" sz="1100" b="1" dirty="0" err="1">
                <a:solidFill>
                  <a:schemeClr val="tx2"/>
                </a:solidFill>
              </a:rPr>
              <a:t>details</a:t>
            </a:r>
            <a:endParaRPr lang="de-DE" sz="800" dirty="0">
              <a:solidFill>
                <a:srgbClr val="000000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r>
              <a:rPr lang="de-DE" sz="800" b="1" dirty="0" err="1">
                <a:solidFill>
                  <a:schemeClr val="hlink"/>
                </a:solidFill>
              </a:rPr>
              <a:t>Chair</a:t>
            </a:r>
            <a:r>
              <a:rPr lang="de-DE" sz="800" b="1" dirty="0">
                <a:solidFill>
                  <a:schemeClr val="hlink"/>
                </a:solidFill>
              </a:rPr>
              <a:t> </a:t>
            </a:r>
            <a:r>
              <a:rPr lang="de-DE" sz="800" b="1" dirty="0" err="1">
                <a:solidFill>
                  <a:schemeClr val="hlink"/>
                </a:solidFill>
              </a:rPr>
              <a:t>of</a:t>
            </a:r>
            <a:r>
              <a:rPr lang="de-DE" sz="800" b="1" dirty="0">
                <a:solidFill>
                  <a:schemeClr val="hlink"/>
                </a:solidFill>
              </a:rPr>
              <a:t> </a:t>
            </a:r>
            <a:r>
              <a:rPr lang="de-DE" sz="800" b="1" dirty="0" err="1">
                <a:solidFill>
                  <a:schemeClr val="hlink"/>
                </a:solidFill>
              </a:rPr>
              <a:t>the</a:t>
            </a:r>
            <a:r>
              <a:rPr lang="de-DE" sz="800" b="1" dirty="0">
                <a:solidFill>
                  <a:schemeClr val="hlink"/>
                </a:solidFill>
              </a:rPr>
              <a:t> Action </a:t>
            </a:r>
            <a:r>
              <a:rPr lang="de-DE" sz="800" dirty="0">
                <a:solidFill>
                  <a:schemeClr val="hlink"/>
                </a:solidFill>
              </a:rPr>
              <a:t/>
            </a:r>
            <a:br>
              <a:rPr lang="de-DE" sz="800" dirty="0">
                <a:solidFill>
                  <a:schemeClr val="hlink"/>
                </a:solidFill>
              </a:rPr>
            </a:br>
            <a:r>
              <a:rPr lang="de-DE" sz="800" dirty="0">
                <a:solidFill>
                  <a:schemeClr val="hlink"/>
                </a:solidFill>
              </a:rPr>
              <a:t>Dr. Giovanna Ponte, </a:t>
            </a:r>
            <a:r>
              <a:rPr lang="de-DE" sz="800" dirty="0" err="1">
                <a:solidFill>
                  <a:schemeClr val="hlink"/>
                </a:solidFill>
              </a:rPr>
              <a:t>PhD</a:t>
            </a:r>
            <a:endParaRPr lang="de-DE" sz="800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</a:pPr>
            <a:r>
              <a:rPr lang="de-DE" sz="800" dirty="0" err="1">
                <a:solidFill>
                  <a:schemeClr val="bg2"/>
                </a:solidFill>
              </a:rPr>
              <a:t>Director</a:t>
            </a:r>
            <a:r>
              <a:rPr lang="de-DE" sz="800" dirty="0">
                <a:solidFill>
                  <a:schemeClr val="bg2"/>
                </a:solidFill>
              </a:rPr>
              <a:t> </a:t>
            </a:r>
            <a:r>
              <a:rPr lang="de-DE" sz="800" dirty="0" err="1">
                <a:solidFill>
                  <a:schemeClr val="bg2"/>
                </a:solidFill>
              </a:rPr>
              <a:t>of</a:t>
            </a:r>
            <a:r>
              <a:rPr lang="de-DE" sz="800" dirty="0">
                <a:solidFill>
                  <a:schemeClr val="bg2"/>
                </a:solidFill>
              </a:rPr>
              <a:t> </a:t>
            </a:r>
            <a:r>
              <a:rPr lang="de-DE" sz="800" dirty="0" err="1">
                <a:solidFill>
                  <a:schemeClr val="bg2"/>
                </a:solidFill>
              </a:rPr>
              <a:t>Operations</a:t>
            </a:r>
            <a:r>
              <a:rPr lang="de-DE" sz="800" dirty="0">
                <a:solidFill>
                  <a:schemeClr val="bg2"/>
                </a:solidFill>
              </a:rPr>
              <a:t>, CephRes - </a:t>
            </a:r>
            <a:r>
              <a:rPr lang="de-DE" sz="800" dirty="0" err="1">
                <a:solidFill>
                  <a:schemeClr val="bg2"/>
                </a:solidFill>
              </a:rPr>
              <a:t>Italy</a:t>
            </a:r>
            <a:endParaRPr lang="de-DE" sz="800" dirty="0">
              <a:solidFill>
                <a:schemeClr val="bg2"/>
              </a:solidFill>
            </a:endParaRPr>
          </a:p>
          <a:p>
            <a:pPr defTabSz="204788" eaLnBrk="0" hangingPunct="0">
              <a:lnSpc>
                <a:spcPts val="1000"/>
              </a:lnSpc>
            </a:pPr>
            <a:r>
              <a:rPr lang="de-DE" sz="800" dirty="0">
                <a:solidFill>
                  <a:schemeClr val="bg2"/>
                </a:solidFill>
                <a:hlinkClick r:id="rId3"/>
              </a:rPr>
              <a:t>g_ponte@cephalopodresearch.org</a:t>
            </a:r>
            <a:endParaRPr lang="de-DE" sz="800" dirty="0">
              <a:solidFill>
                <a:schemeClr val="bg2"/>
              </a:solidFill>
            </a:endParaRPr>
          </a:p>
          <a:p>
            <a:pPr defTabSz="204788" eaLnBrk="0" hangingPunct="0">
              <a:lnSpc>
                <a:spcPts val="1000"/>
              </a:lnSpc>
            </a:pPr>
            <a:endParaRPr lang="de-DE" sz="800" b="1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</a:pPr>
            <a:r>
              <a:rPr lang="de-DE" sz="800" b="1" dirty="0">
                <a:solidFill>
                  <a:schemeClr val="hlink"/>
                </a:solidFill>
              </a:rPr>
              <a:t>Science Officer</a:t>
            </a:r>
          </a:p>
          <a:p>
            <a:pPr defTabSz="204788">
              <a:lnSpc>
                <a:spcPts val="1000"/>
              </a:lnSpc>
              <a:spcBef>
                <a:spcPts val="200"/>
              </a:spcBef>
            </a:pPr>
            <a:r>
              <a:rPr lang="de-DE" sz="800" dirty="0">
                <a:solidFill>
                  <a:schemeClr val="hlink"/>
                </a:solidFill>
              </a:rPr>
              <a:t>Dr. Ioanna </a:t>
            </a:r>
            <a:r>
              <a:rPr lang="de-DE" sz="800" dirty="0" err="1">
                <a:solidFill>
                  <a:schemeClr val="hlink"/>
                </a:solidFill>
              </a:rPr>
              <a:t>Stavridou</a:t>
            </a:r>
            <a:r>
              <a:rPr lang="de-DE" sz="800" dirty="0">
                <a:solidFill>
                  <a:schemeClr val="hlink"/>
                </a:solidFill>
              </a:rPr>
              <a:t>, </a:t>
            </a:r>
            <a:r>
              <a:rPr lang="de-DE" sz="800" dirty="0" err="1">
                <a:solidFill>
                  <a:schemeClr val="hlink"/>
                </a:solidFill>
              </a:rPr>
              <a:t>PhD</a:t>
            </a:r>
            <a:r>
              <a:rPr lang="de-DE" sz="800" dirty="0">
                <a:solidFill>
                  <a:schemeClr val="hlink"/>
                </a:solidFill>
              </a:rPr>
              <a:t/>
            </a:r>
            <a:br>
              <a:rPr lang="de-DE" sz="800" dirty="0">
                <a:solidFill>
                  <a:schemeClr val="hlink"/>
                </a:solidFill>
              </a:rPr>
            </a:br>
            <a:r>
              <a:rPr lang="en-US" sz="800" dirty="0">
                <a:solidFill>
                  <a:schemeClr val="bg2"/>
                </a:solidFill>
              </a:rPr>
              <a:t>Science Officer Food and Agriculture </a:t>
            </a:r>
            <a:br>
              <a:rPr lang="en-US" sz="800" dirty="0">
                <a:solidFill>
                  <a:schemeClr val="bg2"/>
                </a:solidFill>
              </a:rPr>
            </a:br>
            <a:r>
              <a:rPr lang="en-US" sz="800" dirty="0">
                <a:solidFill>
                  <a:schemeClr val="bg2"/>
                </a:solidFill>
              </a:rPr>
              <a:t>COST Office</a:t>
            </a:r>
          </a:p>
          <a:p>
            <a:pPr defTabSz="204788">
              <a:lnSpc>
                <a:spcPts val="1000"/>
              </a:lnSpc>
            </a:pPr>
            <a:r>
              <a:rPr lang="en-US" sz="800" dirty="0">
                <a:solidFill>
                  <a:schemeClr val="bg2"/>
                </a:solidFill>
                <a:hlinkClick r:id="rId4"/>
              </a:rPr>
              <a:t>ioanna.stavridou@cost.eu</a:t>
            </a:r>
            <a:endParaRPr lang="en-US" sz="800" dirty="0">
              <a:solidFill>
                <a:schemeClr val="bg2"/>
              </a:solidFill>
            </a:endParaRPr>
          </a:p>
          <a:p>
            <a:pPr defTabSz="204788">
              <a:lnSpc>
                <a:spcPts val="1000"/>
              </a:lnSpc>
            </a:pPr>
            <a:r>
              <a:rPr lang="de-DE" sz="800" b="1" dirty="0">
                <a:solidFill>
                  <a:schemeClr val="hlink"/>
                </a:solidFill>
              </a:rPr>
              <a:t/>
            </a:r>
            <a:br>
              <a:rPr lang="de-DE" sz="800" b="1" dirty="0">
                <a:solidFill>
                  <a:schemeClr val="hlink"/>
                </a:solidFill>
              </a:rPr>
            </a:br>
            <a:endParaRPr lang="de-DE" sz="800" b="1" dirty="0">
              <a:solidFill>
                <a:schemeClr val="hlink"/>
              </a:solidFill>
            </a:endParaRPr>
          </a:p>
          <a:p>
            <a:pPr defTabSz="204788">
              <a:lnSpc>
                <a:spcPts val="1000"/>
              </a:lnSpc>
            </a:pPr>
            <a:endParaRPr lang="de-DE" sz="800" b="1" dirty="0">
              <a:solidFill>
                <a:schemeClr val="hlink"/>
              </a:solidFill>
            </a:endParaRPr>
          </a:p>
          <a:p>
            <a:pPr defTabSz="204788">
              <a:lnSpc>
                <a:spcPts val="1000"/>
              </a:lnSpc>
            </a:pPr>
            <a:r>
              <a:rPr lang="de-DE" sz="800" b="1" dirty="0">
                <a:solidFill>
                  <a:schemeClr val="hlink"/>
                </a:solidFill>
              </a:rPr>
              <a:t/>
            </a:r>
            <a:br>
              <a:rPr lang="de-DE" sz="800" b="1" dirty="0">
                <a:solidFill>
                  <a:schemeClr val="hlink"/>
                </a:solidFill>
              </a:rPr>
            </a:br>
            <a:r>
              <a:rPr lang="de-DE" sz="800" b="1" dirty="0">
                <a:solidFill>
                  <a:schemeClr val="hlink"/>
                </a:solidFill>
              </a:rPr>
              <a:t>Action Website</a:t>
            </a:r>
            <a:r>
              <a:rPr lang="de-DE" sz="800" dirty="0">
                <a:solidFill>
                  <a:srgbClr val="214B68"/>
                </a:solidFill>
              </a:rPr>
              <a:t/>
            </a:r>
            <a:br>
              <a:rPr lang="de-DE" sz="800" dirty="0">
                <a:solidFill>
                  <a:srgbClr val="214B68"/>
                </a:solidFill>
              </a:rPr>
            </a:br>
            <a:r>
              <a:rPr lang="en-US" sz="800" dirty="0" smtClean="0">
                <a:solidFill>
                  <a:schemeClr val="bg2"/>
                </a:solidFill>
                <a:hlinkClick r:id="rId5"/>
              </a:rPr>
              <a:t>www.cephsinaction.org</a:t>
            </a:r>
            <a:endParaRPr lang="en-US" sz="800" dirty="0">
              <a:solidFill>
                <a:schemeClr val="bg2"/>
              </a:solidFill>
            </a:endParaRPr>
          </a:p>
          <a:p>
            <a:pPr defTabSz="204788">
              <a:lnSpc>
                <a:spcPts val="1000"/>
              </a:lnSpc>
            </a:pPr>
            <a:endParaRPr lang="de-DE" sz="800" dirty="0">
              <a:solidFill>
                <a:schemeClr val="bg2"/>
              </a:solidFill>
            </a:endParaRPr>
          </a:p>
          <a:p>
            <a:pPr defTabSz="204788">
              <a:lnSpc>
                <a:spcPts val="1000"/>
              </a:lnSpc>
            </a:pPr>
            <a:r>
              <a:rPr lang="de-DE" sz="800" b="1" dirty="0">
                <a:solidFill>
                  <a:schemeClr val="hlink"/>
                </a:solidFill>
              </a:rPr>
              <a:t>Domain </a:t>
            </a:r>
            <a:r>
              <a:rPr lang="de-DE" sz="800" b="1" dirty="0" err="1">
                <a:solidFill>
                  <a:schemeClr val="hlink"/>
                </a:solidFill>
              </a:rPr>
              <a:t>website</a:t>
            </a:r>
            <a:r>
              <a:rPr lang="de-DE" sz="800" b="1" dirty="0">
                <a:solidFill>
                  <a:schemeClr val="hlink"/>
                </a:solidFill>
              </a:rPr>
              <a:t>:</a:t>
            </a:r>
          </a:p>
          <a:p>
            <a:pPr defTabSz="204788">
              <a:lnSpc>
                <a:spcPts val="1000"/>
              </a:lnSpc>
            </a:pPr>
            <a:r>
              <a:rPr lang="de-DE" sz="800" dirty="0">
                <a:solidFill>
                  <a:schemeClr val="bg2"/>
                </a:solidFill>
                <a:hlinkClick r:id="rId6"/>
              </a:rPr>
              <a:t>www.cost.eu/fa</a:t>
            </a:r>
            <a:endParaRPr lang="de-DE" sz="800" dirty="0">
              <a:solidFill>
                <a:schemeClr val="bg2"/>
              </a:solidFill>
            </a:endParaRPr>
          </a:p>
          <a:p>
            <a:pPr defTabSz="204788">
              <a:lnSpc>
                <a:spcPts val="1000"/>
              </a:lnSpc>
            </a:pPr>
            <a:endParaRPr lang="de-DE" sz="800" dirty="0">
              <a:solidFill>
                <a:schemeClr val="bg2"/>
              </a:solidFill>
            </a:endParaRPr>
          </a:p>
          <a:p>
            <a:pPr defTabSz="204788">
              <a:lnSpc>
                <a:spcPts val="1000"/>
              </a:lnSpc>
            </a:pPr>
            <a:endParaRPr lang="de-DE" sz="800" dirty="0">
              <a:solidFill>
                <a:srgbClr val="646464"/>
              </a:solidFill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894263" y="3008313"/>
            <a:ext cx="17954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204788" eaLnBrk="0" hangingPunct="0">
              <a:lnSpc>
                <a:spcPts val="1375"/>
              </a:lnSpc>
            </a:pPr>
            <a:r>
              <a:rPr lang="de-DE" sz="1100" b="1" dirty="0" err="1">
                <a:solidFill>
                  <a:schemeClr val="tx2"/>
                </a:solidFill>
              </a:rPr>
              <a:t>Participating</a:t>
            </a:r>
            <a:r>
              <a:rPr lang="de-DE" sz="1100" b="1" dirty="0">
                <a:solidFill>
                  <a:schemeClr val="tx2"/>
                </a:solidFill>
              </a:rPr>
              <a:t> countries</a:t>
            </a:r>
            <a:endParaRPr lang="de-DE" sz="800" dirty="0">
              <a:solidFill>
                <a:srgbClr val="000000"/>
              </a:solidFill>
            </a:endParaRPr>
          </a:p>
          <a:p>
            <a:pPr defTabSz="204788" eaLnBrk="0" hangingPunct="0">
              <a:lnSpc>
                <a:spcPts val="1013"/>
              </a:lnSpc>
              <a:spcBef>
                <a:spcPts val="638"/>
              </a:spcBef>
            </a:pPr>
            <a:r>
              <a:rPr lang="de-DE" sz="800" b="1" dirty="0">
                <a:solidFill>
                  <a:schemeClr val="hlink"/>
                </a:solidFill>
              </a:rPr>
              <a:t>AT</a:t>
            </a:r>
            <a:r>
              <a:rPr lang="de-DE" sz="800" b="1" dirty="0" smtClean="0">
                <a:solidFill>
                  <a:schemeClr val="hlink"/>
                </a:solidFill>
              </a:rPr>
              <a:t>, BG, </a:t>
            </a:r>
            <a:r>
              <a:rPr lang="de-DE" sz="800" b="1" dirty="0">
                <a:solidFill>
                  <a:schemeClr val="hlink"/>
                </a:solidFill>
              </a:rPr>
              <a:t>DE, EL, ES, FR</a:t>
            </a:r>
            <a:r>
              <a:rPr lang="de-DE" sz="800" b="1" dirty="0" smtClean="0">
                <a:solidFill>
                  <a:schemeClr val="hlink"/>
                </a:solidFill>
              </a:rPr>
              <a:t>, </a:t>
            </a:r>
            <a:r>
              <a:rPr lang="de-DE" sz="800" b="1" dirty="0" err="1" smtClean="0">
                <a:solidFill>
                  <a:schemeClr val="hlink"/>
                </a:solidFill>
              </a:rPr>
              <a:t>fYR</a:t>
            </a:r>
            <a:r>
              <a:rPr lang="de-DE" sz="800" b="1" dirty="0" smtClean="0">
                <a:solidFill>
                  <a:schemeClr val="hlink"/>
                </a:solidFill>
              </a:rPr>
              <a:t> </a:t>
            </a:r>
            <a:r>
              <a:rPr lang="de-DE" sz="800" b="1" dirty="0" err="1" smtClean="0">
                <a:solidFill>
                  <a:schemeClr val="hlink"/>
                </a:solidFill>
              </a:rPr>
              <a:t>Macedonia</a:t>
            </a:r>
            <a:r>
              <a:rPr lang="de-DE" sz="800" b="1" dirty="0" smtClean="0">
                <a:solidFill>
                  <a:schemeClr val="hlink"/>
                </a:solidFill>
              </a:rPr>
              <a:t> HR, IE, IL, IT</a:t>
            </a:r>
            <a:r>
              <a:rPr lang="de-DE" sz="800" b="1" smtClean="0">
                <a:solidFill>
                  <a:schemeClr val="hlink"/>
                </a:solidFill>
              </a:rPr>
              <a:t>, ME, MT</a:t>
            </a:r>
            <a:r>
              <a:rPr lang="de-DE" sz="800" b="1" dirty="0" smtClean="0">
                <a:solidFill>
                  <a:schemeClr val="hlink"/>
                </a:solidFill>
              </a:rPr>
              <a:t>, NL, NO, PT, UK</a:t>
            </a:r>
          </a:p>
          <a:p>
            <a:pPr defTabSz="204788" eaLnBrk="0" hangingPunct="0">
              <a:lnSpc>
                <a:spcPts val="1013"/>
              </a:lnSpc>
              <a:spcBef>
                <a:spcPts val="638"/>
              </a:spcBef>
            </a:pPr>
            <a:r>
              <a:rPr lang="de-DE" sz="800" b="1" dirty="0" smtClean="0">
                <a:solidFill>
                  <a:schemeClr val="hlink"/>
                </a:solidFill>
              </a:rPr>
              <a:t> </a:t>
            </a:r>
            <a:r>
              <a:rPr lang="de-DE" sz="800" dirty="0" smtClean="0">
                <a:solidFill>
                  <a:schemeClr val="hlink"/>
                </a:solidFill>
              </a:rPr>
              <a:t/>
            </a:r>
            <a:br>
              <a:rPr lang="de-DE" sz="800" dirty="0" smtClean="0">
                <a:solidFill>
                  <a:schemeClr val="hlink"/>
                </a:solidFill>
              </a:rPr>
            </a:br>
            <a:endParaRPr lang="de-DE" sz="2200" baseline="30000" dirty="0" smtClean="0">
              <a:solidFill>
                <a:srgbClr val="646464"/>
              </a:solidFill>
            </a:endParaRPr>
          </a:p>
          <a:p>
            <a:pPr defTabSz="204788" eaLnBrk="0" hangingPunct="0">
              <a:lnSpc>
                <a:spcPts val="913"/>
              </a:lnSpc>
              <a:spcBef>
                <a:spcPts val="738"/>
              </a:spcBef>
            </a:pPr>
            <a:endParaRPr lang="en-US" sz="1300" dirty="0"/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4894263" y="3873500"/>
            <a:ext cx="1795462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Box 1"/>
          <p:cNvSpPr txBox="1">
            <a:spLocks noChangeArrowheads="1"/>
          </p:cNvSpPr>
          <p:nvPr/>
        </p:nvSpPr>
        <p:spPr bwMode="auto">
          <a:xfrm>
            <a:off x="4797425" y="2454275"/>
            <a:ext cx="1892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 b="1">
                <a:solidFill>
                  <a:schemeClr val="hlink"/>
                </a:solidFill>
              </a:rPr>
              <a:t>Food and Agriculture (FA)</a:t>
            </a:r>
          </a:p>
        </p:txBody>
      </p:sp>
      <p:sp>
        <p:nvSpPr>
          <p:cNvPr id="16395" name="Text Box 4"/>
          <p:cNvSpPr txBox="1">
            <a:spLocks noChangeArrowheads="1"/>
          </p:cNvSpPr>
          <p:nvPr/>
        </p:nvSpPr>
        <p:spPr bwMode="auto">
          <a:xfrm>
            <a:off x="325438" y="3428826"/>
            <a:ext cx="4246562" cy="300038"/>
          </a:xfrm>
          <a:prstGeom prst="rect">
            <a:avLst/>
          </a:prstGeom>
          <a:solidFill>
            <a:srgbClr val="FBE4C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204788" eaLnBrk="0" hangingPunct="0">
              <a:lnSpc>
                <a:spcPts val="2000"/>
              </a:lnSpc>
              <a:spcBef>
                <a:spcPts val="600"/>
              </a:spcBef>
            </a:pPr>
            <a:r>
              <a:rPr lang="en-US" sz="1200">
                <a:solidFill>
                  <a:schemeClr val="folHlink"/>
                </a:solidFill>
              </a:rPr>
              <a:t>2013 </a:t>
            </a:r>
            <a:r>
              <a:rPr lang="en-US" sz="1200">
                <a:solidFill>
                  <a:schemeClr val="folHlink"/>
                </a:solidFill>
                <a:sym typeface="Symbol" pitchFamily="18" charset="2"/>
              </a:rPr>
              <a:t> </a:t>
            </a:r>
            <a:r>
              <a:rPr lang="en-US" sz="1200">
                <a:solidFill>
                  <a:schemeClr val="folHlink"/>
                </a:solidFill>
              </a:rPr>
              <a:t>2017</a:t>
            </a:r>
            <a:endParaRPr lang="en-US" sz="1100">
              <a:solidFill>
                <a:srgbClr val="70154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5143" y="6749314"/>
            <a:ext cx="2125629" cy="552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7"/>
          <p:cNvSpPr txBox="1">
            <a:spLocks noChangeArrowheads="1"/>
          </p:cNvSpPr>
          <p:nvPr/>
        </p:nvSpPr>
        <p:spPr bwMode="auto">
          <a:xfrm>
            <a:off x="4882808" y="2947988"/>
            <a:ext cx="1795462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204788" eaLnBrk="0" hangingPunct="0">
              <a:lnSpc>
                <a:spcPts val="1375"/>
              </a:lnSpc>
            </a:pPr>
            <a:r>
              <a:rPr lang="en-GB" sz="1100" b="1" dirty="0">
                <a:solidFill>
                  <a:schemeClr val="tx2"/>
                </a:solidFill>
              </a:rPr>
              <a:t>Industry participation</a:t>
            </a:r>
          </a:p>
          <a:p>
            <a:pPr defTabSz="204788" eaLnBrk="0" hangingPunct="0">
              <a:lnSpc>
                <a:spcPts val="1375"/>
              </a:lnSpc>
            </a:pPr>
            <a:endParaRPr lang="en-GB" sz="800" dirty="0">
              <a:solidFill>
                <a:srgbClr val="000000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endParaRPr lang="en-GB" sz="800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endParaRPr lang="en-GB" sz="800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endParaRPr lang="en-GB" sz="800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endParaRPr lang="en-GB" sz="800" b="1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endParaRPr lang="en-GB" sz="800" b="1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r>
              <a:rPr lang="en-GB" sz="800" b="1" dirty="0" err="1">
                <a:solidFill>
                  <a:schemeClr val="hlink"/>
                </a:solidFill>
              </a:rPr>
              <a:t>FujiFilm</a:t>
            </a:r>
            <a:r>
              <a:rPr lang="en-GB" sz="800" b="1" dirty="0">
                <a:solidFill>
                  <a:schemeClr val="hlink"/>
                </a:solidFill>
              </a:rPr>
              <a:t> </a:t>
            </a:r>
            <a:r>
              <a:rPr lang="en-GB" sz="800" b="1" dirty="0" err="1">
                <a:solidFill>
                  <a:schemeClr val="hlink"/>
                </a:solidFill>
              </a:rPr>
              <a:t>VisualSonics</a:t>
            </a:r>
            <a:r>
              <a:rPr lang="en-GB" sz="800" dirty="0">
                <a:solidFill>
                  <a:schemeClr val="hlink"/>
                </a:solidFill>
              </a:rPr>
              <a:t/>
            </a:r>
            <a:br>
              <a:rPr lang="en-GB" sz="800" dirty="0">
                <a:solidFill>
                  <a:schemeClr val="hlink"/>
                </a:solidFill>
              </a:rPr>
            </a:br>
            <a:r>
              <a:rPr lang="en-GB" sz="800" dirty="0">
                <a:solidFill>
                  <a:schemeClr val="bg2"/>
                </a:solidFill>
              </a:rPr>
              <a:t>Amsterdam, The Netherlands </a:t>
            </a:r>
          </a:p>
          <a:p>
            <a:pPr defTabSz="204788" eaLnBrk="0" hangingPunct="0">
              <a:lnSpc>
                <a:spcPts val="1000"/>
              </a:lnSpc>
            </a:pPr>
            <a:r>
              <a:rPr lang="en-GB" sz="800" dirty="0">
                <a:solidFill>
                  <a:schemeClr val="bg2"/>
                </a:solidFill>
                <a:hlinkClick r:id="rId2"/>
              </a:rPr>
              <a:t>www.visualsonics.com</a:t>
            </a:r>
            <a:endParaRPr lang="en-GB" sz="800" dirty="0">
              <a:solidFill>
                <a:schemeClr val="bg2"/>
              </a:solidFill>
            </a:endParaRPr>
          </a:p>
          <a:p>
            <a:pPr defTabSz="204788" eaLnBrk="0" hangingPunct="0">
              <a:lnSpc>
                <a:spcPts val="1000"/>
              </a:lnSpc>
            </a:pPr>
            <a:endParaRPr lang="en-GB" sz="800" b="1" dirty="0">
              <a:solidFill>
                <a:schemeClr val="bg2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endParaRPr lang="en-GB" sz="800" b="1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endParaRPr lang="en-GB" sz="800" b="1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endParaRPr lang="en-GB" sz="800" b="1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endParaRPr lang="en-GB" sz="800" b="1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endParaRPr lang="en-GB" sz="800" b="1" dirty="0">
              <a:solidFill>
                <a:schemeClr val="hlink"/>
              </a:solidFill>
            </a:endParaRPr>
          </a:p>
          <a:p>
            <a:pPr defTabSz="204788" eaLnBrk="0" hangingPunct="0">
              <a:lnSpc>
                <a:spcPts val="1000"/>
              </a:lnSpc>
              <a:spcBef>
                <a:spcPts val="600"/>
              </a:spcBef>
            </a:pPr>
            <a:r>
              <a:rPr lang="en-GB" sz="800" b="1" dirty="0" err="1">
                <a:solidFill>
                  <a:schemeClr val="hlink"/>
                </a:solidFill>
              </a:rPr>
              <a:t>AquaBioTech</a:t>
            </a:r>
            <a:r>
              <a:rPr lang="en-GB" sz="800" b="1" dirty="0">
                <a:solidFill>
                  <a:schemeClr val="hlink"/>
                </a:solidFill>
              </a:rPr>
              <a:t> Group</a:t>
            </a:r>
            <a:r>
              <a:rPr lang="en-GB" sz="800" dirty="0">
                <a:solidFill>
                  <a:schemeClr val="hlink"/>
                </a:solidFill>
              </a:rPr>
              <a:t/>
            </a:r>
            <a:br>
              <a:rPr lang="en-GB" sz="800" dirty="0">
                <a:solidFill>
                  <a:schemeClr val="hlink"/>
                </a:solidFill>
              </a:rPr>
            </a:br>
            <a:r>
              <a:rPr lang="en-GB" sz="800" dirty="0" err="1">
                <a:solidFill>
                  <a:schemeClr val="hlink"/>
                </a:solidFill>
              </a:rPr>
              <a:t>Mosta</a:t>
            </a:r>
            <a:r>
              <a:rPr lang="en-GB" sz="800" dirty="0">
                <a:solidFill>
                  <a:schemeClr val="hlink"/>
                </a:solidFill>
              </a:rPr>
              <a:t>, Malta</a:t>
            </a:r>
            <a:r>
              <a:rPr lang="en-GB" sz="800" dirty="0">
                <a:solidFill>
                  <a:schemeClr val="bg2"/>
                </a:solidFill>
              </a:rPr>
              <a:t> </a:t>
            </a:r>
          </a:p>
          <a:p>
            <a:pPr defTabSz="204788" eaLnBrk="0" hangingPunct="0">
              <a:lnSpc>
                <a:spcPts val="1000"/>
              </a:lnSpc>
            </a:pPr>
            <a:r>
              <a:rPr lang="en-GB" sz="800" dirty="0">
                <a:solidFill>
                  <a:schemeClr val="bg2"/>
                </a:solidFill>
                <a:hlinkClick r:id="rId3"/>
              </a:rPr>
              <a:t>www.aquabt.com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7410" name="Bild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8513" y="1743075"/>
            <a:ext cx="7921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1613" y="2028824"/>
            <a:ext cx="4667250" cy="73166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165330" bIns="0"/>
          <a:lstStyle/>
          <a:p>
            <a:pPr marL="174625" indent="-174625" defTabSz="204788" eaLnBrk="0" hangingPunct="0">
              <a:spcBef>
                <a:spcPts val="600"/>
              </a:spcBef>
              <a:buClr>
                <a:srgbClr val="DB5926"/>
              </a:buClr>
              <a:tabLst>
                <a:tab pos="957263" algn="l"/>
              </a:tabLst>
            </a:pPr>
            <a:endParaRPr lang="en-US" sz="1400" i="1" dirty="0" smtClean="0">
              <a:solidFill>
                <a:schemeClr val="folHlink"/>
              </a:solidFill>
            </a:endParaRPr>
          </a:p>
          <a:p>
            <a:pPr marL="174625" indent="-174625" defTabSz="204788" eaLnBrk="0" hangingPunct="0">
              <a:spcBef>
                <a:spcPts val="600"/>
              </a:spcBef>
              <a:buClr>
                <a:srgbClr val="DB5926"/>
              </a:buClr>
              <a:tabLst>
                <a:tab pos="957263" algn="l"/>
              </a:tabLst>
            </a:pPr>
            <a:r>
              <a:rPr lang="en-US" sz="1400" i="1" dirty="0" smtClean="0">
                <a:solidFill>
                  <a:schemeClr val="folHlink"/>
                </a:solidFill>
              </a:rPr>
              <a:t>Working </a:t>
            </a:r>
            <a:r>
              <a:rPr lang="en-US" sz="1400" i="1" dirty="0">
                <a:solidFill>
                  <a:schemeClr val="folHlink"/>
                </a:solidFill>
              </a:rPr>
              <a:t>Group 1. </a:t>
            </a:r>
            <a:r>
              <a:rPr lang="en-US" sz="1400" dirty="0">
                <a:solidFill>
                  <a:schemeClr val="folHlink"/>
                </a:solidFill>
              </a:rPr>
              <a:t>Research Needs in Cephalopods Welfare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Assess best laboratory practices to implement the 3Rs principle to cephalopods for experimental, training and display purposes 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Review Optimal and Species-Specific Rearing Conditions, including environmental and nutritional factors 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Assess environmental needs for different Cephalopod Species for increasing Welfare of the animals</a:t>
            </a:r>
          </a:p>
          <a:p>
            <a:pPr marL="174625" indent="-174625" defTabSz="204788" eaLnBrk="0" hangingPunct="0">
              <a:lnSpc>
                <a:spcPts val="1300"/>
              </a:lnSpc>
              <a:spcBef>
                <a:spcPts val="600"/>
              </a:spcBef>
              <a:buClr>
                <a:srgbClr val="DB5926"/>
              </a:buClr>
              <a:tabLst>
                <a:tab pos="957263" algn="l"/>
              </a:tabLst>
            </a:pPr>
            <a:r>
              <a:rPr lang="en-US" sz="1400" i="1" dirty="0">
                <a:solidFill>
                  <a:schemeClr val="folHlink"/>
                </a:solidFill>
              </a:rPr>
              <a:t>Working Group 2. </a:t>
            </a:r>
            <a:r>
              <a:rPr lang="en-US" sz="1400" dirty="0">
                <a:solidFill>
                  <a:schemeClr val="folHlink"/>
                </a:solidFill>
              </a:rPr>
              <a:t>Stress &amp; Diseases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Evaluate Signs and Indicators of Stress, Pain, Suffering and Immune Response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Classify, Diagnose and Prevent Diseases in Cephalopods</a:t>
            </a:r>
            <a:endParaRPr lang="en-GB" sz="1000" dirty="0"/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GB" sz="1000" dirty="0"/>
              <a:t>Explore Non-Invasive Methods to Assess the Health Conditions in Live Individuals </a:t>
            </a:r>
          </a:p>
          <a:p>
            <a:pPr marL="174625" indent="-174625" defTabSz="204788" eaLnBrk="0" hangingPunct="0">
              <a:spcBef>
                <a:spcPts val="600"/>
              </a:spcBef>
              <a:buClr>
                <a:srgbClr val="DB5926"/>
              </a:buClr>
              <a:tabLst>
                <a:tab pos="957263" algn="l"/>
              </a:tabLst>
            </a:pPr>
            <a:r>
              <a:rPr lang="en-US" sz="1400" i="1" dirty="0">
                <a:solidFill>
                  <a:schemeClr val="folHlink"/>
                </a:solidFill>
              </a:rPr>
              <a:t>Working Group 3. </a:t>
            </a:r>
            <a:r>
              <a:rPr lang="en-US" sz="1400" dirty="0">
                <a:solidFill>
                  <a:schemeClr val="folHlink"/>
                </a:solidFill>
              </a:rPr>
              <a:t>Neurophysiology, </a:t>
            </a:r>
            <a:r>
              <a:rPr lang="en-US" sz="1400" dirty="0" err="1">
                <a:solidFill>
                  <a:schemeClr val="folHlink"/>
                </a:solidFill>
              </a:rPr>
              <a:t>Anaesthesia</a:t>
            </a:r>
            <a:r>
              <a:rPr lang="en-US" sz="1400" dirty="0">
                <a:solidFill>
                  <a:schemeClr val="folHlink"/>
                </a:solidFill>
              </a:rPr>
              <a:t> and Humane-End-Points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Evaluate the Existent Protocols in Neurophysiology and Behavioral Pharmacology to Verify Applicability and Standardize Methodology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Promote Research on the Effects of Common Anesthetic Agents and Explore Alternatives 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Evaluate Humane-End-Points, Euthanasia Practices and Criteria for Death Confirmation 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Explore Non-Invasive Methods for Assessing Physiological status of the </a:t>
            </a:r>
            <a:r>
              <a:rPr lang="en-US" sz="1000" dirty="0" smtClean="0"/>
              <a:t>animals</a:t>
            </a:r>
          </a:p>
          <a:p>
            <a:pPr marL="174625" indent="-174625" defTabSz="204788" eaLnBrk="0" hangingPunct="0">
              <a:spcBef>
                <a:spcPts val="600"/>
              </a:spcBef>
              <a:buClr>
                <a:srgbClr val="DB5926"/>
              </a:buClr>
              <a:tabLst>
                <a:tab pos="957263" algn="l"/>
              </a:tabLst>
            </a:pPr>
            <a:r>
              <a:rPr lang="en-US" sz="1400" i="1" dirty="0" smtClean="0">
                <a:solidFill>
                  <a:schemeClr val="folHlink"/>
                </a:solidFill>
              </a:rPr>
              <a:t>Working Group 4</a:t>
            </a:r>
            <a:r>
              <a:rPr lang="en-US" sz="1400" dirty="0" smtClean="0">
                <a:solidFill>
                  <a:schemeClr val="folHlink"/>
                </a:solidFill>
              </a:rPr>
              <a:t>. Development of a Cephalopod Welfare Index Model (CWIM)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 smtClean="0"/>
              <a:t>Characterization </a:t>
            </a:r>
            <a:r>
              <a:rPr lang="en-US" sz="1000" dirty="0"/>
              <a:t>of Welfare Indicators (Integration of data from other WGs)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Develop Overall Assessment of Welfare (OWA) by semantic modeling to develop a Cephalopod Welfare Index Model (CWIM)</a:t>
            </a:r>
          </a:p>
          <a:p>
            <a:pPr marL="174625" indent="-174625" defTabSz="204788" eaLnBrk="0" hangingPunct="0">
              <a:lnSpc>
                <a:spcPts val="1300"/>
              </a:lnSpc>
              <a:spcBef>
                <a:spcPts val="600"/>
              </a:spcBef>
              <a:buClr>
                <a:srgbClr val="DB5926"/>
              </a:buClr>
              <a:tabLst>
                <a:tab pos="957263" algn="l"/>
              </a:tabLst>
            </a:pPr>
            <a:r>
              <a:rPr lang="en-US" sz="1400" i="1" dirty="0">
                <a:solidFill>
                  <a:schemeClr val="folHlink"/>
                </a:solidFill>
              </a:rPr>
              <a:t>Working Group 5. </a:t>
            </a:r>
            <a:r>
              <a:rPr lang="en-US" sz="1400" dirty="0">
                <a:solidFill>
                  <a:schemeClr val="folHlink"/>
                </a:solidFill>
              </a:rPr>
              <a:t>Education and Training</a:t>
            </a:r>
            <a:endParaRPr lang="en-US" sz="1400" dirty="0"/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Dissemination and Training activities</a:t>
            </a:r>
          </a:p>
          <a:p>
            <a:pPr marL="174625" indent="-174625" defTabSz="204788" eaLnBrk="0" hangingPunct="0">
              <a:lnSpc>
                <a:spcPts val="11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r>
              <a:rPr lang="en-US" sz="1000" dirty="0"/>
              <a:t>Development of Educational material including audiovisual alternatives (inspired to NORINA Database of Alternatives)</a:t>
            </a:r>
          </a:p>
          <a:p>
            <a:pPr marL="174625" indent="-174625" defTabSz="204788" eaLnBrk="0" hangingPunct="0">
              <a:lnSpc>
                <a:spcPts val="13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endParaRPr lang="en-US" sz="1000" dirty="0"/>
          </a:p>
          <a:p>
            <a:pPr marL="174625" indent="-174625" defTabSz="204788" eaLnBrk="0" hangingPunct="0">
              <a:lnSpc>
                <a:spcPts val="1300"/>
              </a:lnSpc>
              <a:spcBef>
                <a:spcPts val="600"/>
              </a:spcBef>
              <a:buClr>
                <a:srgbClr val="DB5926"/>
              </a:buClr>
              <a:tabLst>
                <a:tab pos="957263" algn="l"/>
              </a:tabLst>
            </a:pPr>
            <a:endParaRPr lang="en-US" sz="1200" dirty="0"/>
          </a:p>
          <a:p>
            <a:pPr marL="174625" indent="-174625" defTabSz="204788" eaLnBrk="0" hangingPunct="0">
              <a:lnSpc>
                <a:spcPts val="1300"/>
              </a:lnSpc>
              <a:spcBef>
                <a:spcPts val="600"/>
              </a:spcBef>
              <a:buClr>
                <a:srgbClr val="DB5926"/>
              </a:buClr>
              <a:buFont typeface="Wingdings" pitchFamily="2" charset="2"/>
              <a:buChar char="n"/>
              <a:tabLst>
                <a:tab pos="957263" algn="l"/>
              </a:tabLst>
            </a:pPr>
            <a:endParaRPr lang="en-US" sz="1000" dirty="0"/>
          </a:p>
        </p:txBody>
      </p:sp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4894263" y="2792413"/>
            <a:ext cx="1795462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4797425" y="8048625"/>
            <a:ext cx="1892300" cy="2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04788" eaLnBrk="0" hangingPunct="0">
              <a:lnSpc>
                <a:spcPts val="1000"/>
              </a:lnSpc>
            </a:pPr>
            <a:r>
              <a:rPr lang="en-GB" sz="800" i="1" dirty="0">
                <a:solidFill>
                  <a:schemeClr val="bg2"/>
                </a:solidFill>
              </a:rPr>
              <a:t>Octopus vulgaris </a:t>
            </a:r>
            <a:r>
              <a:rPr lang="en-GB" sz="800" dirty="0">
                <a:solidFill>
                  <a:schemeClr val="bg2"/>
                </a:solidFill>
              </a:rPr>
              <a:t>embryo, stage  </a:t>
            </a:r>
            <a:r>
              <a:rPr lang="en-GB" sz="800" dirty="0" smtClean="0">
                <a:solidFill>
                  <a:schemeClr val="bg2"/>
                </a:solidFill>
              </a:rPr>
              <a:t>XVI   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7415" name="Picture 6" descr="Slides Template 72dpi 1"/>
          <p:cNvPicPr>
            <a:picLocks noChangeArrowheads="1"/>
          </p:cNvPicPr>
          <p:nvPr/>
        </p:nvPicPr>
        <p:blipFill>
          <a:blip r:embed="rId5"/>
          <a:srcRect l="43671" t="3165" r="2972" b="85548"/>
          <a:stretch>
            <a:fillRect/>
          </a:stretch>
        </p:blipFill>
        <p:spPr bwMode="auto">
          <a:xfrm>
            <a:off x="4894263" y="3368675"/>
            <a:ext cx="16303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0963" y="3449638"/>
            <a:ext cx="10969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4894263" y="5024438"/>
            <a:ext cx="1630362" cy="9001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7418" name="Picture 2" descr="C:\Users\Giovanna\Dropbox\COSTFA1301\Action Fact Sheet\2014\ABTG~Logowithframe - Copy.jpg"/>
          <p:cNvPicPr>
            <a:picLocks noChangeAspect="1" noChangeArrowheads="1"/>
          </p:cNvPicPr>
          <p:nvPr/>
        </p:nvPicPr>
        <p:blipFill>
          <a:blip r:embed="rId7"/>
          <a:srcRect t="12035" b="13841"/>
          <a:stretch>
            <a:fillRect/>
          </a:stretch>
        </p:blipFill>
        <p:spPr bwMode="auto">
          <a:xfrm>
            <a:off x="5140325" y="5024438"/>
            <a:ext cx="113823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0" descr="C:\Users\Giovanna\Desktop\Embrio.jpg"/>
          <p:cNvPicPr>
            <a:picLocks noChangeAspect="1" noChangeArrowheads="1"/>
          </p:cNvPicPr>
          <p:nvPr/>
        </p:nvPicPr>
        <p:blipFill>
          <a:blip r:embed="rId8"/>
          <a:srcRect t="10455" b="4997"/>
          <a:stretch>
            <a:fillRect/>
          </a:stretch>
        </p:blipFill>
        <p:spPr bwMode="auto">
          <a:xfrm>
            <a:off x="4894263" y="6916738"/>
            <a:ext cx="16922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06070" y="1835264"/>
            <a:ext cx="424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204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204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204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204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204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20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20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20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20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>
              <a:lnSpc>
                <a:spcPts val="1375"/>
              </a:lnSpc>
              <a:spcBef>
                <a:spcPts val="738"/>
              </a:spcBef>
            </a:pPr>
            <a:r>
              <a:rPr lang="en-US" sz="1300" dirty="0">
                <a:solidFill>
                  <a:schemeClr val="hlink"/>
                </a:solidFill>
              </a:rPr>
              <a:t>Working Group activities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ction-Factsheet-2pages-1">
  <a:themeElements>
    <a:clrScheme name="">
      <a:dk1>
        <a:srgbClr val="000000"/>
      </a:dk1>
      <a:lt1>
        <a:srgbClr val="FFFFFF"/>
      </a:lt1>
      <a:dk2>
        <a:srgbClr val="56324C"/>
      </a:dk2>
      <a:lt2>
        <a:srgbClr val="4B4E4C"/>
      </a:lt2>
      <a:accent1>
        <a:srgbClr val="F6D0A9"/>
      </a:accent1>
      <a:accent2>
        <a:srgbClr val="DB5926"/>
      </a:accent2>
      <a:accent3>
        <a:srgbClr val="FFFFFF"/>
      </a:accent3>
      <a:accent4>
        <a:srgbClr val="000000"/>
      </a:accent4>
      <a:accent5>
        <a:srgbClr val="FAE4D1"/>
      </a:accent5>
      <a:accent6>
        <a:srgbClr val="C65021"/>
      </a:accent6>
      <a:hlink>
        <a:srgbClr val="214B68"/>
      </a:hlink>
      <a:folHlink>
        <a:srgbClr val="701548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Action-Factsheet-2pages-1</Template>
  <TotalTime>598</TotalTime>
  <Words>434</Words>
  <Application>Microsoft Macintosh PowerPoint</Application>
  <PresentationFormat>A4 Paper (210x297 mm)</PresentationFormat>
  <Paragraphs>76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Action-Factsheet-2pages-1</vt:lpstr>
      <vt:lpstr>Custom Design</vt:lpstr>
      <vt:lpstr>PowerPoint Presentation</vt:lpstr>
      <vt:lpstr>PowerPoint Presentation</vt:lpstr>
    </vt:vector>
  </TitlesOfParts>
  <Company>COST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Ioanna Stavridou</dc:creator>
  <cp:lastModifiedBy>CephRes</cp:lastModifiedBy>
  <cp:revision>60</cp:revision>
  <cp:lastPrinted>2009-02-25T11:53:53Z</cp:lastPrinted>
  <dcterms:created xsi:type="dcterms:W3CDTF">2011-05-06T13:51:32Z</dcterms:created>
  <dcterms:modified xsi:type="dcterms:W3CDTF">2014-09-02T10:07:18Z</dcterms:modified>
</cp:coreProperties>
</file>